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8" r:id="rId2"/>
    <p:sldId id="2649" r:id="rId3"/>
    <p:sldId id="2728" r:id="rId4"/>
    <p:sldId id="2651" r:id="rId5"/>
    <p:sldId id="2727" r:id="rId6"/>
    <p:sldId id="2726" r:id="rId7"/>
    <p:sldId id="2509" r:id="rId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i MBTC" initials="TM" lastIdx="1" clrIdx="0">
    <p:extLst>
      <p:ext uri="{19B8F6BF-5375-455C-9EA6-DF929625EA0E}">
        <p15:presenceInfo xmlns:p15="http://schemas.microsoft.com/office/powerpoint/2012/main" userId="981dace569f779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4994"/>
    <a:srgbClr val="FFCBEB"/>
    <a:srgbClr val="00AA48"/>
    <a:srgbClr val="FFF3F3"/>
    <a:srgbClr val="0083C1"/>
    <a:srgbClr val="F721B5"/>
    <a:srgbClr val="5DD47E"/>
    <a:srgbClr val="FFFFFF"/>
    <a:srgbClr val="A9A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สไตล์สีปานกลาง 4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669C-7B30-4889-8AC0-803EBF6A28C0}" type="datetimeFigureOut">
              <a:rPr lang="th-TH" smtClean="0"/>
              <a:t>15/10/68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A75E5-87A4-4188-9248-F42FA171F2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708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3C1FA15-235C-85AA-0190-ABCC234A4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B3E5118-6320-455A-91D3-317BF6BF9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75018CA-228B-D4EF-9CB0-08D35C7AE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3CAC-CABF-44B9-AF65-FC75831508F6}" type="datetimeFigureOut">
              <a:rPr lang="th-TH" smtClean="0"/>
              <a:t>15/10/68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D42E672-E046-E816-2691-EF9E3FA3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4442FD6-7499-C2FC-4D9F-4C9B1B165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670D-D2D4-4321-AAC7-877E3D0ECA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777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A90B902-02A7-5273-1820-13CD45D67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4AB729B-E805-2A17-38B8-7ECC01A7E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1A09D24-E127-A00C-F17F-91B4B8FF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3CAC-CABF-44B9-AF65-FC75831508F6}" type="datetimeFigureOut">
              <a:rPr lang="th-TH" smtClean="0"/>
              <a:t>15/10/68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FD08F8F-AE6A-64B9-81B3-DF4278CA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A2A006C-4F8D-16C9-94D8-032A6279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670D-D2D4-4321-AAC7-877E3D0ECA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11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1548949E-CA37-1C05-3918-E981E74BF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20C6601-60C9-A12A-8F1F-00397A8EE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7BB655E-70B5-A985-B173-31CBA138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3CAC-CABF-44B9-AF65-FC75831508F6}" type="datetimeFigureOut">
              <a:rPr lang="th-TH" smtClean="0"/>
              <a:t>15/10/68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AAFA256-BFB3-1B90-E8B1-543C29E3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E381555-763F-4CF7-1925-CC58E125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670D-D2D4-4321-AAC7-877E3D0ECA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589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96C38C9-A10A-CC84-BA61-4B65D9B8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E3F0EA4-50C8-9C9D-68FE-C69E4D1D8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B2335A5-5014-D9E4-C417-BEDDFD59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3CAC-CABF-44B9-AF65-FC75831508F6}" type="datetimeFigureOut">
              <a:rPr lang="th-TH" smtClean="0"/>
              <a:t>15/10/68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8AA7793-7A1B-4127-2167-8493C274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D3EC99D-F4E8-2EDB-FA5D-B8141137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670D-D2D4-4321-AAC7-877E3D0ECA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935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B30230A-DEE9-1484-CE80-426F22BF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370EC99-66C6-95EE-FFE3-BDED3AB86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F1A5FDB-EA59-659E-58D0-AEEF8B254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3CAC-CABF-44B9-AF65-FC75831508F6}" type="datetimeFigureOut">
              <a:rPr lang="th-TH" smtClean="0"/>
              <a:t>15/10/68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4095AE3-B97D-4E77-383F-7ACFB24B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43EC0C2-3C66-965E-99A3-ACA75A043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670D-D2D4-4321-AAC7-877E3D0ECA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958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55C6259-2B7E-AE2E-D56A-6394F52B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11F7AF1-E837-9A56-215F-3076D8D87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9ECABD8-F2D1-92E9-BA21-31104A967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85123D6-1187-4080-AD0B-AE5FBCF6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3CAC-CABF-44B9-AF65-FC75831508F6}" type="datetimeFigureOut">
              <a:rPr lang="th-TH" smtClean="0"/>
              <a:t>15/10/68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90AA528-C43E-1D82-3351-A2FE1D617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EC4C935-EAC9-0FDC-8F97-6966CCA4F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670D-D2D4-4321-AAC7-877E3D0ECA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740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F81CBE0-C703-58E0-3357-BA8C303E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0799A2C-B87E-8544-27CD-C91FE16F8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71E984D-5212-5F25-3B2E-77970ACEC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9A179E4B-BE5C-AFB0-C2C0-6970EC7CA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548C3C0-5A5C-35C3-07BE-2FE39385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8F8F4438-1361-469A-B713-AC44D1D60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3CAC-CABF-44B9-AF65-FC75831508F6}" type="datetimeFigureOut">
              <a:rPr lang="th-TH" smtClean="0"/>
              <a:t>15/10/68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23E42BD2-BCD5-33EF-896C-AA671F3A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381C2289-CD5B-D830-96CC-55A0D76D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670D-D2D4-4321-AAC7-877E3D0ECA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953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B6A0011-DFAB-186F-1CAA-1A596CE2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79CF552-00A2-70BF-CC03-B45DFA8FF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3CAC-CABF-44B9-AF65-FC75831508F6}" type="datetimeFigureOut">
              <a:rPr lang="th-TH" smtClean="0"/>
              <a:t>15/10/68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E8B83EB3-0D42-32CF-836D-F27FC4A5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38EDE8B9-EF45-5A9B-98E5-A47162C4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670D-D2D4-4321-AAC7-877E3D0ECA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638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B1FDABF8-BDE2-E2C7-7E7C-5A2F5644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3CAC-CABF-44B9-AF65-FC75831508F6}" type="datetimeFigureOut">
              <a:rPr lang="th-TH" smtClean="0"/>
              <a:t>15/10/68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7BF7665D-36FB-C4DE-ACA9-F7EA92E5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C86B4E0-308C-F262-EA46-87D550F9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670D-D2D4-4321-AAC7-877E3D0ECA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005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7A23557-6448-AFEB-D810-D51EE9CF4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6E70D3A-C4B5-1695-8EFC-3772CB39D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2B2F69CF-2259-D30D-1DEB-FD8450AFE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78E5E32-1150-3684-5D76-063AF757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3CAC-CABF-44B9-AF65-FC75831508F6}" type="datetimeFigureOut">
              <a:rPr lang="th-TH" smtClean="0"/>
              <a:t>15/10/68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DCA5913-8275-5720-A502-62DF6BF91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C1D6F6F-440D-CAD4-C658-08B57418B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670D-D2D4-4321-AAC7-877E3D0ECA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619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53034CB-85CC-D5F9-B396-B8D9BD3D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07007036-C6FD-1EF0-1F2A-E0209E925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BC6ECDE6-F5DA-B985-CF3D-1025CB309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93ECFAC-CE3C-0968-BD3E-34295D0A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3CAC-CABF-44B9-AF65-FC75831508F6}" type="datetimeFigureOut">
              <a:rPr lang="th-TH" smtClean="0"/>
              <a:t>15/10/68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80986CE-5B51-2A47-EFF9-9138EEBF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E266222-8D7A-526E-A1C2-4E200EAB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670D-D2D4-4321-AAC7-877E3D0ECA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562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7D6862BF-6CC1-1ED9-CCA6-EA919ECAD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86FA7A1-6DDF-300F-B6CC-AF3DCDA8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E4903E4-E9AF-C6E7-37C7-69FFA2181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53CAC-CABF-44B9-AF65-FC75831508F6}" type="datetimeFigureOut">
              <a:rPr lang="th-TH" smtClean="0"/>
              <a:t>15/10/68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F36EF1C-6069-7440-789F-87A78C69F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2991D60-1633-04B9-4822-D589DA8AF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8670D-D2D4-4321-AAC7-877E3D0ECA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735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E8CCF358-E73A-9A6F-2F21-1E005538BAD7}"/>
              </a:ext>
            </a:extLst>
          </p:cNvPr>
          <p:cNvSpPr txBox="1"/>
          <p:nvPr/>
        </p:nvSpPr>
        <p:spPr>
          <a:xfrm>
            <a:off x="2134500" y="113199"/>
            <a:ext cx="8369271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7200"/>
            <a:r>
              <a:rPr lang="th-TH" sz="4000" b="1" dirty="0">
                <a:solidFill>
                  <a:srgbClr val="004994"/>
                </a:solidFill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กิจกรรมแลกเปลี่ยนเรียนรู้การดำเนินงาน </a:t>
            </a:r>
            <a:r>
              <a:rPr lang="en-US" sz="4000" b="1" i="1" dirty="0">
                <a:solidFill>
                  <a:srgbClr val="F721B5"/>
                </a:solidFill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BPSC 4</a:t>
            </a:r>
            <a:r>
              <a:rPr lang="en-US" sz="4000" b="1" dirty="0">
                <a:solidFill>
                  <a:srgbClr val="002060"/>
                </a:solidFill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 </a:t>
            </a:r>
            <a:r>
              <a:rPr lang="th-TH" sz="4400" b="1" i="1" dirty="0">
                <a:solidFill>
                  <a:srgbClr val="F721B5"/>
                </a:solidFill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ครั้งที่ </a:t>
            </a:r>
            <a:r>
              <a:rPr lang="en-US" sz="4400" b="1" i="1" dirty="0">
                <a:solidFill>
                  <a:srgbClr val="F721B5"/>
                </a:solidFill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12</a:t>
            </a:r>
            <a:endParaRPr lang="en-US" sz="6600" b="1" i="1" dirty="0">
              <a:solidFill>
                <a:srgbClr val="F721B5"/>
              </a:solidFill>
              <a:latin typeface="DilleniaUPC" panose="02020603050405020304" pitchFamily="18" charset="-34"/>
              <a:ea typeface="Times New Roman" panose="02020603050405020304" pitchFamily="18" charset="0"/>
              <a:cs typeface="DilleniaUPC" panose="02020603050405020304" pitchFamily="18" charset="-34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233C317-81E3-2289-D2C7-7FD8CF014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611" y="5476410"/>
            <a:ext cx="1026828" cy="88367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F072332-7DE1-412B-96E4-20BF994E89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64" y="5533384"/>
            <a:ext cx="1009472" cy="883669"/>
          </a:xfrm>
          <a:prstGeom prst="rect">
            <a:avLst/>
          </a:prstGeom>
          <a:noFill/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2D69EFB-8DE6-E15C-210B-7CE3432E09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22" y="5511112"/>
            <a:ext cx="852378" cy="928215"/>
          </a:xfrm>
          <a:prstGeom prst="rect">
            <a:avLst/>
          </a:prstGeom>
          <a:noFill/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32DF08F0-6DBA-7191-AC32-B17D5811ADF6}"/>
              </a:ext>
            </a:extLst>
          </p:cNvPr>
          <p:cNvSpPr txBox="1"/>
          <p:nvPr/>
        </p:nvSpPr>
        <p:spPr>
          <a:xfrm>
            <a:off x="2926761" y="6372558"/>
            <a:ext cx="6784751" cy="40011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โครงการศูนย์จัดการความรู้การดูแลพฤติกรรมและจิตสังคมในระบบสาธารณสุข ระยะที่ </a:t>
            </a:r>
            <a:r>
              <a:rPr lang="en-US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4</a:t>
            </a:r>
            <a:endParaRPr lang="th-TH" sz="2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D594826-5664-4953-A5CF-04D5150F8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296" y="995078"/>
            <a:ext cx="3259677" cy="44813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516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ม้วนกระดาษ: แนวนอน 2">
            <a:extLst>
              <a:ext uri="{FF2B5EF4-FFF2-40B4-BE49-F238E27FC236}">
                <a16:creationId xmlns:a16="http://schemas.microsoft.com/office/drawing/2014/main" id="{D3ECDCE7-7F98-E12B-B632-B8F7C8DCEA9A}"/>
              </a:ext>
            </a:extLst>
          </p:cNvPr>
          <p:cNvSpPr/>
          <p:nvPr/>
        </p:nvSpPr>
        <p:spPr>
          <a:xfrm>
            <a:off x="4221524" y="390862"/>
            <a:ext cx="5313592" cy="1268631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D8D6774C-3645-6913-E7FD-40B642562FB9}"/>
              </a:ext>
            </a:extLst>
          </p:cNvPr>
          <p:cNvSpPr txBox="1"/>
          <p:nvPr/>
        </p:nvSpPr>
        <p:spPr>
          <a:xfrm>
            <a:off x="4378960" y="609680"/>
            <a:ext cx="49987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    </a:t>
            </a:r>
            <a:r>
              <a:rPr lang="th-TH" sz="4800" b="1" dirty="0">
                <a:solidFill>
                  <a:schemeClr val="accent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ประเด็นการแลกเปลี่ยนเรียนรู้</a:t>
            </a:r>
            <a:endParaRPr lang="th-TH" b="1" dirty="0">
              <a:solidFill>
                <a:schemeClr val="accent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82FA143-DB02-B5A4-FE25-EEEB934CF379}"/>
              </a:ext>
            </a:extLst>
          </p:cNvPr>
          <p:cNvSpPr txBox="1"/>
          <p:nvPr/>
        </p:nvSpPr>
        <p:spPr>
          <a:xfrm>
            <a:off x="308186" y="2637206"/>
            <a:ext cx="4348480" cy="21852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         </a:t>
            </a:r>
            <a:r>
              <a:rPr lang="th-TH" sz="4800" b="1" i="1" dirty="0">
                <a:solidFill>
                  <a:schemeClr val="accent1">
                    <a:lumMod val="7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ประเด็นหลัก</a:t>
            </a:r>
            <a:br>
              <a:rPr lang="th-TH" sz="4800" b="1" dirty="0">
                <a:solidFill>
                  <a:schemeClr val="accent1">
                    <a:lumMod val="7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“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พิชิตเป้าหมายและเพิ่มมูลค่าบริการด้วยนวัตกรรม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BPSC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”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 </a:t>
            </a:r>
            <a:endParaRPr lang="th-TH" sz="4800" b="1" i="1" dirty="0">
              <a:solidFill>
                <a:schemeClr val="accent1">
                  <a:lumMod val="75000"/>
                </a:schemeClr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5879C8B4-C3EE-A942-F3C9-E080FC8B816A}"/>
              </a:ext>
            </a:extLst>
          </p:cNvPr>
          <p:cNvSpPr txBox="1"/>
          <p:nvPr/>
        </p:nvSpPr>
        <p:spPr>
          <a:xfrm>
            <a:off x="5466080" y="2291690"/>
            <a:ext cx="6583679" cy="273921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l">
              <a:spcBef>
                <a:spcPts val="600"/>
              </a:spcBef>
            </a:pPr>
            <a:r>
              <a:rPr lang="th-TH" sz="40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                     </a:t>
            </a:r>
            <a:r>
              <a:rPr lang="th-TH" sz="4400" b="1" i="1" dirty="0">
                <a:solidFill>
                  <a:schemeClr val="accent5">
                    <a:lumMod val="7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ประเด็นย่อย</a:t>
            </a:r>
            <a:br>
              <a:rPr lang="th-TH" sz="4400" b="1" i="1" dirty="0">
                <a:solidFill>
                  <a:srgbClr val="7030A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en-US" sz="32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1.</a:t>
            </a:r>
            <a:r>
              <a:rPr lang="th-TH" sz="32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การนำนวัตกรรม </a:t>
            </a:r>
            <a:r>
              <a:rPr lang="en-US" sz="32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BPSC </a:t>
            </a:r>
            <a:r>
              <a:rPr lang="th-TH" sz="3200" b="1" dirty="0">
                <a:solidFill>
                  <a:srgbClr val="000000"/>
                </a:solidFill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ไปบูรณาการกับระบบการดูแล</a:t>
            </a:r>
            <a:r>
              <a:rPr lang="en-US" sz="3200" b="1" dirty="0">
                <a:solidFill>
                  <a:srgbClr val="000000"/>
                </a:solidFill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 NCDs </a:t>
            </a:r>
            <a:br>
              <a:rPr lang="th-TH" sz="3200" b="1" dirty="0">
                <a:solidFill>
                  <a:srgbClr val="000000"/>
                </a:solidFill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</a:br>
            <a:r>
              <a:rPr lang="en-US" sz="3200" b="1" dirty="0">
                <a:solidFill>
                  <a:srgbClr val="000000"/>
                </a:solidFill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2. </a:t>
            </a:r>
            <a:r>
              <a:rPr lang="th-TH" sz="32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ผลลัพธ์การดำเนินงาน </a:t>
            </a:r>
            <a:br>
              <a:rPr lang="th-TH" sz="32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</a:br>
            <a:r>
              <a:rPr lang="en-US" sz="32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3. </a:t>
            </a:r>
            <a:r>
              <a:rPr lang="th-TH" sz="32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การพัฒนาระบบข้อมูลสารสนเทศการให้บริการ</a:t>
            </a:r>
            <a:br>
              <a:rPr lang="th-TH" sz="32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</a:br>
            <a:r>
              <a:rPr lang="th-TH" sz="32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   ด้วยนวัตกรรม </a:t>
            </a:r>
            <a:r>
              <a:rPr lang="en-US" sz="32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BPSC </a:t>
            </a:r>
            <a:r>
              <a:rPr lang="th-TH" sz="3200" b="1" dirty="0">
                <a:solidFill>
                  <a:srgbClr val="000000"/>
                </a:solidFill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 </a:t>
            </a:r>
            <a:endParaRPr lang="th-TH" sz="7200" b="1" dirty="0">
              <a:solidFill>
                <a:srgbClr val="00AA48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9" name="ลูกศร: ขวา 8">
            <a:extLst>
              <a:ext uri="{FF2B5EF4-FFF2-40B4-BE49-F238E27FC236}">
                <a16:creationId xmlns:a16="http://schemas.microsoft.com/office/drawing/2014/main" id="{CD8337CB-7D66-C1E7-455D-806D7870393F}"/>
              </a:ext>
            </a:extLst>
          </p:cNvPr>
          <p:cNvSpPr/>
          <p:nvPr/>
        </p:nvSpPr>
        <p:spPr>
          <a:xfrm rot="10800000">
            <a:off x="4656666" y="3429000"/>
            <a:ext cx="565574" cy="66318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2057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6A7DBD33-200D-C19D-4000-F7C55C98D2C2}"/>
              </a:ext>
            </a:extLst>
          </p:cNvPr>
          <p:cNvSpPr txBox="1"/>
          <p:nvPr/>
        </p:nvSpPr>
        <p:spPr>
          <a:xfrm>
            <a:off x="1778000" y="279699"/>
            <a:ext cx="289559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        ผู้นำเสนอ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F941F62C-1F90-A031-6342-B164355902C1}"/>
              </a:ext>
            </a:extLst>
          </p:cNvPr>
          <p:cNvSpPr txBox="1"/>
          <p:nvPr/>
        </p:nvSpPr>
        <p:spPr>
          <a:xfrm>
            <a:off x="8552153" y="4491620"/>
            <a:ext cx="2420648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err="1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ทพญ</a:t>
            </a:r>
            <a:r>
              <a:rPr lang="en-US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. </a:t>
            </a:r>
            <a:r>
              <a:rPr lang="th-TH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ณัฐ</a:t>
            </a:r>
            <a:r>
              <a:rPr lang="th-TH" b="1" dirty="0" err="1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กฤ</a:t>
            </a:r>
            <a:r>
              <a:rPr lang="th-TH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ตา ผลอ้อ</a:t>
            </a:r>
            <a:br>
              <a:rPr lang="th-TH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</a:br>
            <a:r>
              <a:rPr lang="th-TH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พี่เลี้ยงโครงการ </a:t>
            </a:r>
            <a:r>
              <a:rPr lang="en-US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BPSC</a:t>
            </a:r>
            <a:r>
              <a:rPr lang="th-TH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   เขตสุขภาพที่ </a:t>
            </a:r>
            <a:r>
              <a:rPr lang="en-US" b="1" dirty="0"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7</a:t>
            </a:r>
            <a:r>
              <a:rPr lang="th-TH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 </a:t>
            </a:r>
            <a:endParaRPr lang="th-TH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3488BF9-7AE6-8777-FB1A-B42881CB8AF7}"/>
              </a:ext>
            </a:extLst>
          </p:cNvPr>
          <p:cNvSpPr txBox="1"/>
          <p:nvPr/>
        </p:nvSpPr>
        <p:spPr>
          <a:xfrm>
            <a:off x="8222104" y="279699"/>
            <a:ext cx="327217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  ผู้สะท้อนและร่วมแบ่งปัน</a:t>
            </a:r>
            <a:endParaRPr lang="th-TH" sz="40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endParaRPr lang="th-TH" sz="400" b="1" dirty="0">
              <a:solidFill>
                <a:schemeClr val="accent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076779D9-7ABB-C87A-5A1B-48CD3AE520E5}"/>
              </a:ext>
            </a:extLst>
          </p:cNvPr>
          <p:cNvSpPr txBox="1"/>
          <p:nvPr/>
        </p:nvSpPr>
        <p:spPr>
          <a:xfrm>
            <a:off x="528320" y="4408652"/>
            <a:ext cx="2392350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คุณกุลพันธ์ เพ็ชรเพ็ง</a:t>
            </a:r>
            <a:br>
              <a:rPr lang="en-US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</a:br>
            <a:r>
              <a:rPr lang="en-US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   </a:t>
            </a:r>
            <a:r>
              <a:rPr lang="th-TH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ร</a:t>
            </a:r>
            <a:r>
              <a:rPr lang="en-US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.</a:t>
            </a:r>
            <a:r>
              <a:rPr lang="th-TH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พ</a:t>
            </a:r>
            <a:r>
              <a:rPr lang="en-US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. </a:t>
            </a:r>
            <a:r>
              <a:rPr lang="th-TH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พิมาย </a:t>
            </a:r>
            <a:br>
              <a:rPr lang="th-TH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</a:br>
            <a:r>
              <a:rPr lang="th-TH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เขตสุขภาพที่ </a:t>
            </a:r>
            <a:r>
              <a:rPr lang="en-US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9</a:t>
            </a:r>
            <a:endParaRPr lang="th-TH" sz="40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B266D33-D17A-9005-D6E1-B872F1F63798}"/>
              </a:ext>
            </a:extLst>
          </p:cNvPr>
          <p:cNvSpPr txBox="1"/>
          <p:nvPr/>
        </p:nvSpPr>
        <p:spPr>
          <a:xfrm>
            <a:off x="4105283" y="4408651"/>
            <a:ext cx="2674991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คุณวราภรณ์ บุญประเสริฐ</a:t>
            </a:r>
            <a:br>
              <a:rPr lang="th-TH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</a:br>
            <a:r>
              <a:rPr lang="th-TH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พี่เลี้ยงโครงการ </a:t>
            </a:r>
            <a:r>
              <a:rPr lang="en-US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BPSC</a:t>
            </a:r>
            <a:r>
              <a:rPr lang="th-TH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   เขตสุขภาพที่ </a:t>
            </a:r>
            <a:r>
              <a:rPr lang="en-US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5</a:t>
            </a:r>
            <a:endParaRPr lang="th-TH" sz="40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BCE9EF9-7881-128F-187D-01D3724D6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427" y="1339880"/>
            <a:ext cx="3295058" cy="267040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88386EF-2DB0-EEA0-D42D-CBD59D6ED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" y="1522592"/>
            <a:ext cx="2911729" cy="23049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AEFF242-DFC1-3CEB-2261-B216A872B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885" y="1146188"/>
            <a:ext cx="2058956" cy="29581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2667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DAC70D1-ADDA-801E-2823-8DE87FAFF15D}"/>
              </a:ext>
            </a:extLst>
          </p:cNvPr>
          <p:cNvSpPr txBox="1"/>
          <p:nvPr/>
        </p:nvSpPr>
        <p:spPr>
          <a:xfrm>
            <a:off x="409121" y="1400758"/>
            <a:ext cx="11373758" cy="4616648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/>
          <a:p>
            <a:pPr marL="685800" indent="-595630" algn="thaiDist">
              <a:spcBef>
                <a:spcPts val="600"/>
              </a:spcBef>
            </a:pPr>
            <a:r>
              <a:rPr lang="th-TH" sz="40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แบ่งเป็น </a:t>
            </a:r>
            <a:r>
              <a:rPr lang="en-US" sz="40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3 </a:t>
            </a:r>
            <a:r>
              <a:rPr lang="th-TH" sz="40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ช่วง </a:t>
            </a:r>
            <a:endParaRPr lang="en-US" sz="4000" dirty="0">
              <a:effectLst/>
              <a:latin typeface="DilleniaUPC" panose="02020603050405020304" pitchFamily="18" charset="-34"/>
              <a:ea typeface="Times New Roman" panose="02020603050405020304" pitchFamily="18" charset="0"/>
              <a:cs typeface="DilleniaUPC" panose="02020603050405020304" pitchFamily="18" charset="-34"/>
            </a:endParaRPr>
          </a:p>
          <a:p>
            <a:pPr indent="457200" algn="thaiDist">
              <a:spcBef>
                <a:spcPts val="600"/>
              </a:spcBef>
            </a:pPr>
            <a:r>
              <a:rPr lang="th-TH" sz="40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 ช่วงแรก  </a:t>
            </a:r>
            <a:r>
              <a:rPr lang="en-US" sz="40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: </a:t>
            </a:r>
            <a:r>
              <a:rPr lang="th-TH" sz="40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 เจ้าของประสบการณ์นำเสนอ </a:t>
            </a:r>
            <a:r>
              <a:rPr lang="en-US" sz="4000" b="1" dirty="0"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15-20 </a:t>
            </a:r>
            <a:r>
              <a:rPr lang="th-TH" sz="4000" b="1" dirty="0"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นาที</a:t>
            </a:r>
          </a:p>
          <a:p>
            <a:pPr indent="457200">
              <a:spcBef>
                <a:spcPts val="600"/>
              </a:spcBef>
            </a:pPr>
            <a:br>
              <a:rPr lang="en-US" sz="18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</a:br>
            <a:r>
              <a:rPr lang="th-TH" sz="4000" dirty="0"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     </a:t>
            </a:r>
            <a:r>
              <a:rPr lang="th-TH" sz="40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ช่วงที่สอง </a:t>
            </a:r>
            <a:r>
              <a:rPr lang="en-US" sz="4400" b="1" dirty="0"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:</a:t>
            </a:r>
            <a:r>
              <a:rPr lang="th-TH" sz="4400" b="1" dirty="0"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 </a:t>
            </a:r>
            <a:r>
              <a:rPr lang="th-TH" sz="4000" b="1" dirty="0"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ผู้นำของเขตสุขภาพสะท้อนความคิดเห็น</a:t>
            </a:r>
            <a:br>
              <a:rPr lang="th-TH" sz="4000" b="1" dirty="0"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</a:br>
            <a:r>
              <a:rPr lang="th-TH" sz="4000" b="1" dirty="0"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                   และร่วมแบ่งปันประสบการณ์ </a:t>
            </a:r>
            <a:r>
              <a:rPr lang="en-US" sz="4000" b="1" dirty="0"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10-15 </a:t>
            </a:r>
            <a:r>
              <a:rPr lang="th-TH" sz="4000" b="1" dirty="0"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นาที</a:t>
            </a:r>
            <a:br>
              <a:rPr lang="en-US" sz="36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</a:br>
            <a:br>
              <a:rPr lang="en-US" sz="1800" b="1" dirty="0"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</a:br>
            <a:r>
              <a:rPr lang="en-US" sz="1800" b="1" dirty="0"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        </a:t>
            </a:r>
            <a:r>
              <a:rPr lang="en-US" sz="4000" b="1" dirty="0"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 </a:t>
            </a:r>
            <a:r>
              <a:rPr lang="th-TH" sz="40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ช่วงที่สาม </a:t>
            </a:r>
            <a:r>
              <a:rPr lang="en-US" sz="44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:</a:t>
            </a:r>
            <a:r>
              <a:rPr lang="th-TH" sz="44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 </a:t>
            </a:r>
            <a:r>
              <a:rPr lang="th-TH" sz="40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พี่เลี้ยงประจำเขต/ รพ</a:t>
            </a:r>
            <a:r>
              <a:rPr lang="en-US" sz="40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. </a:t>
            </a:r>
            <a:r>
              <a:rPr lang="th-TH" sz="40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ต้นแบบ</a:t>
            </a:r>
            <a:r>
              <a:rPr lang="th-TH" sz="4000" b="1" dirty="0"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/ขยายผล ร่วม</a:t>
            </a:r>
            <a:r>
              <a:rPr lang="th-TH" sz="40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  <a:t>แลกเปลี่ยนประสบการณ์</a:t>
            </a:r>
            <a:br>
              <a:rPr lang="en-US" sz="3600" b="1" dirty="0">
                <a:effectLst/>
                <a:latin typeface="DilleniaUPC" panose="02020603050405020304" pitchFamily="18" charset="-34"/>
                <a:ea typeface="Times New Roman" panose="02020603050405020304" pitchFamily="18" charset="0"/>
                <a:cs typeface="DilleniaUPC" panose="02020603050405020304" pitchFamily="18" charset="-34"/>
              </a:rPr>
            </a:br>
            <a:endParaRPr lang="en-US" sz="4000" b="1" dirty="0">
              <a:latin typeface="DilleniaUPC" panose="02020603050405020304" pitchFamily="18" charset="-34"/>
              <a:ea typeface="Times New Roman" panose="02020603050405020304" pitchFamily="18" charset="0"/>
              <a:cs typeface="DilleniaUPC" panose="02020603050405020304" pitchFamily="18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F7977BDC-6F51-0429-5467-5541AC3D2C84}"/>
              </a:ext>
            </a:extLst>
          </p:cNvPr>
          <p:cNvSpPr/>
          <p:nvPr/>
        </p:nvSpPr>
        <p:spPr>
          <a:xfrm>
            <a:off x="3840481" y="269422"/>
            <a:ext cx="3932124" cy="1131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>
              <a:spcBef>
                <a:spcPts val="600"/>
              </a:spcBef>
            </a:pPr>
            <a:r>
              <a:rPr lang="th-TH" sz="60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กระบวนการ</a:t>
            </a:r>
          </a:p>
        </p:txBody>
      </p:sp>
    </p:spTree>
    <p:extLst>
      <p:ext uri="{BB962C8B-B14F-4D97-AF65-F5344CB8AC3E}">
        <p14:creationId xmlns:p14="http://schemas.microsoft.com/office/powerpoint/2010/main" val="150223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2802482-B151-A06D-7FF7-A2673EBF00C7}"/>
              </a:ext>
            </a:extLst>
          </p:cNvPr>
          <p:cNvSpPr/>
          <p:nvPr/>
        </p:nvSpPr>
        <p:spPr>
          <a:xfrm>
            <a:off x="599440" y="18339"/>
            <a:ext cx="1064768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>
              <a:spcBef>
                <a:spcPts val="600"/>
              </a:spcBef>
            </a:pPr>
            <a:endParaRPr lang="th-TH" sz="6000" b="1" dirty="0">
              <a:solidFill>
                <a:schemeClr val="tx1"/>
              </a:solidFill>
              <a:cs typeface="+mn-cs"/>
            </a:endParaRPr>
          </a:p>
          <a:p>
            <a:pPr indent="457200" algn="ctr">
              <a:spcBef>
                <a:spcPts val="600"/>
              </a:spcBef>
            </a:pPr>
            <a:endParaRPr lang="th-TH" sz="6000" b="1" dirty="0">
              <a:solidFill>
                <a:schemeClr val="tx1"/>
              </a:solidFill>
            </a:endParaRPr>
          </a:p>
          <a:p>
            <a:pPr indent="457200" algn="ctr">
              <a:spcBef>
                <a:spcPts val="600"/>
              </a:spcBef>
            </a:pPr>
            <a:r>
              <a:rPr lang="th-TH" sz="6000" dirty="0"/>
              <a:t>🥰</a:t>
            </a:r>
            <a:r>
              <a:rPr lang="th-TH" sz="6000" b="1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6000" b="1" dirty="0">
                <a:solidFill>
                  <a:schemeClr val="accent2">
                    <a:lumMod val="7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ประเมินความพึงพอใจการเข้าร่วมกิจกรรม</a:t>
            </a:r>
            <a:r>
              <a:rPr lang="th-TH" sz="6000" b="1" dirty="0">
                <a:cs typeface="+mn-cs"/>
              </a:rPr>
              <a:t>ทบทวนตนเองภายหลังเข้าอบรม (</a:t>
            </a:r>
            <a:r>
              <a:rPr lang="en-US" sz="6000" b="1" dirty="0">
                <a:cs typeface="+mn-cs"/>
              </a:rPr>
              <a:t>AAR</a:t>
            </a:r>
            <a:r>
              <a:rPr lang="th-TH" sz="6000" b="1" dirty="0">
                <a:cs typeface="+mn-cs"/>
              </a:rPr>
              <a:t>) การทบทวนตนเองภายหลังเข้าอบรม (</a:t>
            </a:r>
            <a:r>
              <a:rPr lang="en-US" sz="6000" b="1" dirty="0">
                <a:cs typeface="+mn-cs"/>
              </a:rPr>
              <a:t>AAR</a:t>
            </a:r>
            <a:r>
              <a:rPr lang="th-TH" sz="6000" b="1" dirty="0">
                <a:cs typeface="+mn-cs"/>
              </a:rPr>
              <a:t>)</a:t>
            </a:r>
            <a:endParaRPr lang="th-TH" sz="6000" b="1" dirty="0">
              <a:solidFill>
                <a:schemeClr val="tx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FBF77B7D-001A-6E09-919F-2BE467A866CA}"/>
              </a:ext>
            </a:extLst>
          </p:cNvPr>
          <p:cNvSpPr/>
          <p:nvPr/>
        </p:nvSpPr>
        <p:spPr>
          <a:xfrm>
            <a:off x="772160" y="4619224"/>
            <a:ext cx="1463040" cy="11313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D58772D5-5B1A-2173-C6C6-CB4B3AD60D49}"/>
              </a:ext>
            </a:extLst>
          </p:cNvPr>
          <p:cNvSpPr/>
          <p:nvPr/>
        </p:nvSpPr>
        <p:spPr>
          <a:xfrm>
            <a:off x="2987040" y="4639544"/>
            <a:ext cx="1463040" cy="11313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2DCDE4F1-2708-4B33-11A3-CE53EA2DDCCA}"/>
              </a:ext>
            </a:extLst>
          </p:cNvPr>
          <p:cNvSpPr/>
          <p:nvPr/>
        </p:nvSpPr>
        <p:spPr>
          <a:xfrm>
            <a:off x="5201920" y="4639544"/>
            <a:ext cx="1463040" cy="11313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060BC143-7563-C4A1-AE2F-F6CB2404D140}"/>
              </a:ext>
            </a:extLst>
          </p:cNvPr>
          <p:cNvSpPr/>
          <p:nvPr/>
        </p:nvSpPr>
        <p:spPr>
          <a:xfrm>
            <a:off x="9235440" y="4619224"/>
            <a:ext cx="1290320" cy="11719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id="{916003B4-5071-3048-995C-6F62120F1A96}"/>
              </a:ext>
            </a:extLst>
          </p:cNvPr>
          <p:cNvSpPr/>
          <p:nvPr/>
        </p:nvSpPr>
        <p:spPr>
          <a:xfrm>
            <a:off x="7172960" y="4629384"/>
            <a:ext cx="1391920" cy="11313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1C3C60F0-97FC-B349-1F79-EC953745741E}"/>
              </a:ext>
            </a:extLst>
          </p:cNvPr>
          <p:cNvSpPr txBox="1"/>
          <p:nvPr/>
        </p:nvSpPr>
        <p:spPr>
          <a:xfrm>
            <a:off x="1336040" y="4639544"/>
            <a:ext cx="33528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accent1"/>
                </a:solidFill>
              </a:rPr>
              <a:t>  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E3858D0D-9301-1E85-612A-1C88B8AAA6BE}"/>
              </a:ext>
            </a:extLst>
          </p:cNvPr>
          <p:cNvSpPr txBox="1"/>
          <p:nvPr/>
        </p:nvSpPr>
        <p:spPr>
          <a:xfrm>
            <a:off x="3540760" y="4602661"/>
            <a:ext cx="335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accent1"/>
                </a:solidFill>
              </a:rPr>
              <a:t>  </a:t>
            </a:r>
            <a:r>
              <a:rPr lang="en-US" dirty="0">
                <a:solidFill>
                  <a:schemeClr val="accent1"/>
                </a:solidFill>
              </a:rPr>
              <a:t>2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87C4324-7C62-AA6C-DA14-E0C5DE35E2CA}"/>
              </a:ext>
            </a:extLst>
          </p:cNvPr>
          <p:cNvSpPr txBox="1"/>
          <p:nvPr/>
        </p:nvSpPr>
        <p:spPr>
          <a:xfrm>
            <a:off x="5760720" y="4602662"/>
            <a:ext cx="335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accent1"/>
                </a:solidFill>
              </a:rPr>
              <a:t>  </a:t>
            </a:r>
            <a:r>
              <a:rPr lang="en-US" dirty="0">
                <a:solidFill>
                  <a:schemeClr val="accent1"/>
                </a:solidFill>
              </a:rPr>
              <a:t>3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6A96E0DC-4F52-5AAF-CB94-9AAA040AB964}"/>
              </a:ext>
            </a:extLst>
          </p:cNvPr>
          <p:cNvSpPr txBox="1"/>
          <p:nvPr/>
        </p:nvSpPr>
        <p:spPr>
          <a:xfrm>
            <a:off x="7691120" y="4517053"/>
            <a:ext cx="335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accent1"/>
                </a:solidFill>
              </a:rPr>
              <a:t>  </a:t>
            </a:r>
            <a:r>
              <a:rPr lang="en-US" dirty="0">
                <a:solidFill>
                  <a:schemeClr val="accent1"/>
                </a:solidFill>
              </a:rPr>
              <a:t>4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3F996B12-1332-1DF0-0A2A-6FC8392E8093}"/>
              </a:ext>
            </a:extLst>
          </p:cNvPr>
          <p:cNvSpPr txBox="1"/>
          <p:nvPr/>
        </p:nvSpPr>
        <p:spPr>
          <a:xfrm>
            <a:off x="9712960" y="4512906"/>
            <a:ext cx="335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accent1"/>
                </a:solidFill>
              </a:rPr>
              <a:t>  </a:t>
            </a:r>
            <a:r>
              <a:rPr lang="en-US" dirty="0">
                <a:solidFill>
                  <a:schemeClr val="accent1"/>
                </a:solidFill>
              </a:rPr>
              <a:t>5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D7C259EE-A3FD-0A7A-F753-88BEB03961E5}"/>
              </a:ext>
            </a:extLst>
          </p:cNvPr>
          <p:cNvSpPr txBox="1"/>
          <p:nvPr/>
        </p:nvSpPr>
        <p:spPr>
          <a:xfrm>
            <a:off x="929640" y="5811520"/>
            <a:ext cx="138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น้อยที่สุด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856BF9D5-71D0-8F75-6DAC-9B764D6089C7}"/>
              </a:ext>
            </a:extLst>
          </p:cNvPr>
          <p:cNvSpPr txBox="1"/>
          <p:nvPr/>
        </p:nvSpPr>
        <p:spPr>
          <a:xfrm>
            <a:off x="3418840" y="581152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น้อย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8932EDCF-F11C-FB3B-651F-1872A9C58014}"/>
              </a:ext>
            </a:extLst>
          </p:cNvPr>
          <p:cNvSpPr txBox="1"/>
          <p:nvPr/>
        </p:nvSpPr>
        <p:spPr>
          <a:xfrm>
            <a:off x="5486402" y="5811520"/>
            <a:ext cx="181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ปานกลาง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8EB9EE51-D30E-8E04-6948-839F5A5F11F0}"/>
              </a:ext>
            </a:extLst>
          </p:cNvPr>
          <p:cNvSpPr txBox="1"/>
          <p:nvPr/>
        </p:nvSpPr>
        <p:spPr>
          <a:xfrm>
            <a:off x="7650480" y="583468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มาก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7D2FD7FE-F9BD-681F-1EA8-3CCBF9BA9E4C}"/>
              </a:ext>
            </a:extLst>
          </p:cNvPr>
          <p:cNvSpPr txBox="1"/>
          <p:nvPr/>
        </p:nvSpPr>
        <p:spPr>
          <a:xfrm>
            <a:off x="9474200" y="5811520"/>
            <a:ext cx="181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มากที่สุด</a:t>
            </a: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F4364BA5-7B7E-E9F9-40E2-1001848B1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80" y="1009328"/>
            <a:ext cx="3461772" cy="3503783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5207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51B4CFF-6EFB-1932-9708-5F851A4E7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37E4B-80CE-45D8-A45F-CCFDF69A847E}" type="slidenum">
              <a:rPr lang="en-US" smtClean="0"/>
              <a:pPr>
                <a:defRPr/>
              </a:pPr>
              <a:t>6</a:t>
            </a:fld>
            <a:endParaRPr lang="th-TH" dirty="0"/>
          </a:p>
        </p:txBody>
      </p:sp>
      <p:sp>
        <p:nvSpPr>
          <p:cNvPr id="19" name="ตัวแทนเนื้อหา 2">
            <a:extLst>
              <a:ext uri="{FF2B5EF4-FFF2-40B4-BE49-F238E27FC236}">
                <a16:creationId xmlns:a16="http://schemas.microsoft.com/office/drawing/2014/main" id="{3ADE1D26-7C2A-43B5-C5DC-ECC0B8E594A7}"/>
              </a:ext>
            </a:extLst>
          </p:cNvPr>
          <p:cNvSpPr txBox="1">
            <a:spLocks/>
          </p:cNvSpPr>
          <p:nvPr/>
        </p:nvSpPr>
        <p:spPr>
          <a:xfrm>
            <a:off x="206569" y="4898160"/>
            <a:ext cx="6120781" cy="1361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sz="3200" b="1" dirty="0"/>
            </a:br>
            <a:r>
              <a:rPr lang="en-US" sz="3200" b="1" dirty="0" err="1"/>
              <a:t>Youtube</a:t>
            </a:r>
            <a:r>
              <a:rPr lang="en-US" sz="3200" b="1" dirty="0"/>
              <a:t> Channel: </a:t>
            </a:r>
            <a:r>
              <a:rPr lang="en-US" sz="3200" b="1" dirty="0" err="1"/>
              <a:t>ThaiBPSC</a:t>
            </a:r>
            <a:r>
              <a:rPr lang="en-US" sz="3200" b="1" dirty="0"/>
              <a:t> </a:t>
            </a:r>
            <a:r>
              <a:rPr lang="th-TH" sz="3200" b="1" dirty="0"/>
              <a:t>ระยะที่ </a:t>
            </a:r>
            <a:r>
              <a:rPr lang="en-US" sz="3200" b="1" dirty="0"/>
              <a:t>3</a:t>
            </a:r>
            <a:endParaRPr lang="th-TH" sz="3200" b="1" dirty="0"/>
          </a:p>
        </p:txBody>
      </p:sp>
      <p:sp>
        <p:nvSpPr>
          <p:cNvPr id="20" name="ชื่อเรื่อง 1">
            <a:extLst>
              <a:ext uri="{FF2B5EF4-FFF2-40B4-BE49-F238E27FC236}">
                <a16:creationId xmlns:a16="http://schemas.microsoft.com/office/drawing/2014/main" id="{B1E23B4F-F02D-315E-890B-8A441DFD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164107"/>
            <a:ext cx="7663500" cy="6197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tabLst>
                <a:tab pos="3093244" algn="l"/>
              </a:tabLst>
            </a:pPr>
            <a:r>
              <a:rPr lang="th-TH" sz="3000" b="1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  </a:t>
            </a:r>
            <a:r>
              <a:rPr lang="th-TH" sz="4900" b="1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แลกเปลี่ยนแบ่งปันและเรียนรู้เพิ่มเติมได้ที่</a:t>
            </a:r>
            <a:endParaRPr lang="th-TH" sz="3000" b="1" dirty="0">
              <a:solidFill>
                <a:schemeClr val="accent5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97ED95F-1F5F-4CB0-5F60-7FBA1B54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970" y="4898160"/>
            <a:ext cx="5588460" cy="1481407"/>
          </a:xfrm>
          <a:prstGeom prst="rect">
            <a:avLst/>
          </a:prstGeom>
          <a:ln>
            <a:solidFill>
              <a:srgbClr val="07A3FF"/>
            </a:solidFill>
          </a:ln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045ADC6-313D-2F36-3038-6DE215F99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49" y="1348527"/>
            <a:ext cx="5727699" cy="3069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0B8EBADC-8D43-444B-B72C-A5982DF42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350" y="1522510"/>
            <a:ext cx="5727700" cy="2650823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" name="ตัวแทนท้ายกระดาษ 1">
            <a:extLst>
              <a:ext uri="{FF2B5EF4-FFF2-40B4-BE49-F238E27FC236}">
                <a16:creationId xmlns:a16="http://schemas.microsoft.com/office/drawing/2014/main" id="{C944EB99-99BB-BC8F-D00F-AF0AD519B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z="2000" dirty="0"/>
              <a:t>กรอบการบริหาร  </a:t>
            </a:r>
            <a:r>
              <a:rPr lang="en-US" sz="2000" dirty="0"/>
              <a:t>Next Step  _BPSC 4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2006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6">
            <a:extLst>
              <a:ext uri="{FF2B5EF4-FFF2-40B4-BE49-F238E27FC236}">
                <a16:creationId xmlns:a16="http://schemas.microsoft.com/office/drawing/2014/main" id="{77B01CDD-6BCE-3166-2B23-1045108B9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138878"/>
              </p:ext>
            </p:extLst>
          </p:nvPr>
        </p:nvGraphicFramePr>
        <p:xfrm>
          <a:off x="2932861" y="59378"/>
          <a:ext cx="7584440" cy="679862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584440">
                  <a:extLst>
                    <a:ext uri="{9D8B030D-6E8A-4147-A177-3AD203B41FA5}">
                      <a16:colId xmlns:a16="http://schemas.microsoft.com/office/drawing/2014/main" val="4090060244"/>
                    </a:ext>
                  </a:extLst>
                </a:gridCol>
              </a:tblGrid>
              <a:tr h="669429">
                <a:tc>
                  <a:txBody>
                    <a:bodyPr/>
                    <a:lstStyle/>
                    <a:p>
                      <a:pPr algn="l"/>
                      <a:r>
                        <a:rPr lang="th-TH" sz="4000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          ประเด็นแลกเปลี่ยนเรียนรู้ </a:t>
                      </a:r>
                      <a:r>
                        <a:rPr lang="th-TH" sz="4000" dirty="0">
                          <a:solidFill>
                            <a:srgbClr val="FF000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(ครั้งถัดไป)</a:t>
                      </a:r>
                      <a:endParaRPr lang="th-TH" sz="2800" dirty="0">
                        <a:solidFill>
                          <a:srgbClr val="FF000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330762"/>
                  </a:ext>
                </a:extLst>
              </a:tr>
              <a:tr h="494795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1.</a:t>
                      </a:r>
                      <a:r>
                        <a:rPr lang="th-TH" sz="2800" b="1" kern="1200" dirty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จาก 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BPSC 3 </a:t>
                      </a:r>
                      <a:r>
                        <a:rPr lang="th-TH" sz="2800" b="1" kern="1200" dirty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สู่ 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BPSC 4</a:t>
                      </a:r>
                      <a:endParaRPr lang="th-TH" sz="2800" dirty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709015"/>
                  </a:ext>
                </a:extLst>
              </a:tr>
              <a:tr h="494795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2.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การบูรณาการ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MBBI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กับ ร.ร เบาหวานวิทยา เพื่อดูแล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NCDs"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128049"/>
                  </a:ext>
                </a:extLst>
              </a:tr>
              <a:tr h="407479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3.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รพ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.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ขยายผล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: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จาก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BPSC 3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สู่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BPSC 4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DilleniaUPC" panose="02020603050405020304" pitchFamily="18" charset="-34"/>
                        <a:ea typeface="Times New Roman" panose="02020603050405020304" pitchFamily="18" charset="0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781743"/>
                  </a:ext>
                </a:extLst>
              </a:tr>
              <a:tr h="407479">
                <a:tc>
                  <a:txBody>
                    <a:bodyPr/>
                    <a:lstStyle/>
                    <a:p>
                      <a:pPr marL="0" indent="92075" algn="l">
                        <a:spcBef>
                          <a:spcPts val="600"/>
                        </a:spcBef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4.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เติมเต็มการดูแล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NCDs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ด้วย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BPSC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และ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Life Style Medicine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DilleniaUPC" panose="02020603050405020304" pitchFamily="18" charset="-34"/>
                        <a:ea typeface="Times New Roman" panose="02020603050405020304" pitchFamily="18" charset="0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914090"/>
                  </a:ext>
                </a:extLst>
              </a:tr>
              <a:tr h="49479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83C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5. </a:t>
                      </a:r>
                      <a:r>
                        <a:rPr lang="th-TH" sz="2800" b="1" kern="1200" dirty="0">
                          <a:solidFill>
                            <a:schemeClr val="dk1"/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ดูแล </a:t>
                      </a: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NCDs &amp; DM Remission </a:t>
                      </a:r>
                      <a:r>
                        <a:rPr lang="th-TH" sz="2800" b="1" kern="1200" dirty="0">
                          <a:solidFill>
                            <a:schemeClr val="dk1"/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ด้วย นวัตกรรม</a:t>
                      </a: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DilleniaUPC" panose="02020603050405020304" pitchFamily="18" charset="-34"/>
                          <a:ea typeface="+mn-ea"/>
                          <a:cs typeface="DilleniaUPC" panose="02020603050405020304" pitchFamily="18" charset="-34"/>
                        </a:rPr>
                        <a:t>BPSC </a:t>
                      </a:r>
                      <a:endParaRPr lang="th-TH" sz="2800" b="1" dirty="0">
                        <a:solidFill>
                          <a:srgbClr val="0083C1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691712"/>
                  </a:ext>
                </a:extLst>
              </a:tr>
              <a:tr h="494795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6. MBBI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กับการปรับเปลี่ยนพฤติกรรมในโรงเรียนเบาหวานวิทยา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605346"/>
                  </a:ext>
                </a:extLst>
              </a:tr>
              <a:tr h="49479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7.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การขยาย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BPSC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ในการควบคุม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NCDs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ของ รพร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.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หล่มเก่า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25038"/>
                  </a:ext>
                </a:extLst>
              </a:tr>
              <a:tr h="49479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8.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การขยาย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BPSC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ในการควบคุม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NCDs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ของ รพ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. 50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พรรษาฯ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073385"/>
                  </a:ext>
                </a:extLst>
              </a:tr>
              <a:tr h="49479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9.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ขยาย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BPSC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ระดับเขต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: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กรณีศึกษาเขตสุขภาพที่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342944"/>
                  </a:ext>
                </a:extLst>
              </a:tr>
              <a:tr h="49479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10.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จากนวัตกรรม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BPSC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สู่การดูแลผู้ป่วยยาเสพติด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143703"/>
                  </a:ext>
                </a:extLst>
              </a:tr>
              <a:tr h="494795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11. </a:t>
                      </a:r>
                      <a:r>
                        <a:rPr lang="th-TH" sz="2800" b="1" dirty="0">
                          <a:effectLst/>
                          <a:latin typeface="DilleniaUPC" panose="02020603050405020304" pitchFamily="18" charset="-34"/>
                          <a:ea typeface="Times New Roman" panose="02020603050405020304" pitchFamily="18" charset="0"/>
                          <a:cs typeface="DilleniaUPC" panose="02020603050405020304" pitchFamily="18" charset="-34"/>
                        </a:rPr>
                        <a:t>การนำนวัตกรรม </a:t>
                      </a:r>
                      <a:r>
                        <a:rPr lang="en-US" sz="2800" b="1" dirty="0">
                          <a:effectLst/>
                          <a:latin typeface="DilleniaUPC" panose="02020603050405020304" pitchFamily="18" charset="-34"/>
                          <a:ea typeface="Times New Roman" panose="02020603050405020304" pitchFamily="18" charset="0"/>
                          <a:cs typeface="DilleniaUPC" panose="02020603050405020304" pitchFamily="18" charset="-34"/>
                        </a:rPr>
                        <a:t>BPSC </a:t>
                      </a:r>
                      <a:r>
                        <a:rPr lang="th-TH" sz="2800" b="1" dirty="0">
                          <a:effectLst/>
                          <a:latin typeface="DilleniaUPC" panose="02020603050405020304" pitchFamily="18" charset="-34"/>
                          <a:ea typeface="Times New Roman" panose="02020603050405020304" pitchFamily="18" charset="0"/>
                          <a:cs typeface="DilleniaUPC" panose="02020603050405020304" pitchFamily="18" charset="-34"/>
                        </a:rPr>
                        <a:t>ไปแก้ปัญหาในพื้นที่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45253"/>
                  </a:ext>
                </a:extLst>
              </a:tr>
              <a:tr h="580702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12.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พิชิตเป้าหมายและเพิ่มมูลค่าบริการด้วยนวัตกรรม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BPSC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458476"/>
                  </a:ext>
                </a:extLst>
              </a:tr>
            </a:tbl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E6F16BF-1A31-3C1A-A9FF-0B93F4586CCC}"/>
              </a:ext>
            </a:extLst>
          </p:cNvPr>
          <p:cNvSpPr txBox="1"/>
          <p:nvPr/>
        </p:nvSpPr>
        <p:spPr>
          <a:xfrm rot="20068612">
            <a:off x="25109" y="642863"/>
            <a:ext cx="2882641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4400" b="1" dirty="0">
                <a:solidFill>
                  <a:schemeClr val="accent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เดือนละ </a:t>
            </a:r>
            <a:r>
              <a:rPr lang="en-US" sz="4400" b="1" dirty="0">
                <a:solidFill>
                  <a:schemeClr val="accent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1 </a:t>
            </a:r>
            <a:r>
              <a:rPr lang="th-TH" sz="4400" b="1" dirty="0">
                <a:solidFill>
                  <a:schemeClr val="accent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ครั้ง</a:t>
            </a:r>
            <a:endParaRPr lang="th-TH" sz="4000" b="1" dirty="0">
              <a:solidFill>
                <a:schemeClr val="accent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425631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3685</TotalTime>
  <Words>431</Words>
  <Application>Microsoft Office PowerPoint</Application>
  <PresentationFormat>แบบจอกว้าง</PresentationFormat>
  <Paragraphs>45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DilleniaUPC</vt:lpstr>
      <vt:lpstr>JasmineUPC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แลกเปลี่ยนแบ่งปันและเรียนรู้เพิ่มเติมได้ที่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Thai MBTC</dc:creator>
  <cp:lastModifiedBy>User</cp:lastModifiedBy>
  <cp:revision>132</cp:revision>
  <cp:lastPrinted>2025-06-18T06:01:40Z</cp:lastPrinted>
  <dcterms:created xsi:type="dcterms:W3CDTF">2023-03-02T14:34:56Z</dcterms:created>
  <dcterms:modified xsi:type="dcterms:W3CDTF">2025-10-15T06:36:57Z</dcterms:modified>
</cp:coreProperties>
</file>